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348" r:id="rId2"/>
    <p:sldId id="349" r:id="rId3"/>
    <p:sldId id="350" r:id="rId4"/>
    <p:sldId id="355" r:id="rId5"/>
    <p:sldId id="358" r:id="rId6"/>
    <p:sldId id="379" r:id="rId7"/>
    <p:sldId id="361" r:id="rId8"/>
    <p:sldId id="362" r:id="rId9"/>
    <p:sldId id="363" r:id="rId10"/>
    <p:sldId id="351" r:id="rId11"/>
    <p:sldId id="356" r:id="rId12"/>
    <p:sldId id="364" r:id="rId13"/>
    <p:sldId id="366" r:id="rId14"/>
    <p:sldId id="352" r:id="rId15"/>
    <p:sldId id="370" r:id="rId16"/>
    <p:sldId id="367" r:id="rId17"/>
    <p:sldId id="369" r:id="rId18"/>
    <p:sldId id="371" r:id="rId19"/>
    <p:sldId id="374" r:id="rId20"/>
    <p:sldId id="380" r:id="rId21"/>
    <p:sldId id="375" r:id="rId22"/>
    <p:sldId id="353" r:id="rId23"/>
    <p:sldId id="377" r:id="rId24"/>
    <p:sldId id="381" r:id="rId25"/>
    <p:sldId id="378" r:id="rId26"/>
    <p:sldId id="354" r:id="rId27"/>
  </p:sldIdLst>
  <p:sldSz cx="12192000" cy="6858000"/>
  <p:notesSz cx="6997700" cy="9283700"/>
  <p:embeddedFontLst>
    <p:embeddedFont>
      <p:font typeface="본고딕 KR Regular" panose="020B0600000101010101" charset="-127"/>
      <p:regular r:id="rId30"/>
    </p:embeddedFont>
    <p:embeddedFont>
      <p:font typeface="Amaranth" panose="020B0600000101010101" charset="0"/>
      <p:regular r:id="rId31"/>
      <p:bold r:id="rId32"/>
      <p:boldItalic r:id="rId33"/>
    </p:embeddedFont>
    <p:embeddedFont>
      <p:font typeface="Britannic Bold" panose="020B0903060703020204" pitchFamily="34" charset="0"/>
      <p:regular r:id="rId34"/>
    </p:embeddedFont>
    <p:embeddedFont>
      <p:font typeface="Cambria Math" panose="02040503050406030204" pitchFamily="18" charset="0"/>
      <p:regular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C2F3"/>
    <a:srgbClr val="E99998"/>
    <a:srgbClr val="DDB0FF"/>
    <a:srgbClr val="E2F1D9"/>
    <a:srgbClr val="99E3FF"/>
    <a:srgbClr val="FCE5D6"/>
    <a:srgbClr val="FFF2CD"/>
    <a:srgbClr val="00BAFF"/>
    <a:srgbClr val="B14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85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>
                <a:latin typeface="Amaranth" panose="02000503000000020004" pitchFamily="50" charset="0"/>
              </a:rPr>
              <a:t>2/7/2022</a:t>
            </a:fld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>
                <a:latin typeface="Amaranth" panose="02000503000000020004" pitchFamily="50" charset="0"/>
              </a:rPr>
              <a:t>‹#›</a:t>
            </a:fld>
            <a:endParaRPr lang="en-US">
              <a:latin typeface="Amaranth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7BC75996-6902-45E1-91B2-84002FE0FDDD}" type="datetimeFigureOut">
              <a:rPr lang="ko-KR" altLang="en-US" smtClean="0"/>
              <a:pPr/>
              <a:t>2022-02-07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AC3B06DF-F96A-40D8-B2BA-ACB7EF1480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588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632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 latinLnBrk="0"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 latinLnBrk="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600"/>
            </a:lvl4pPr>
            <a:lvl5pPr latinLnBrk="0"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marL="273600" indent="-273600" latinLnBrk="0">
              <a:buFont typeface="+mj-lt"/>
              <a:buAutoNum type="arabicPeriod"/>
              <a:defRPr sz="2400"/>
            </a:lvl1pPr>
            <a:lvl2pPr marL="687600" indent="-273600" latinLnBrk="0">
              <a:buFont typeface="+mj-lt"/>
              <a:buAutoNum type="arabicPeriod"/>
              <a:defRPr sz="2000"/>
            </a:lvl2pPr>
            <a:lvl3pPr marL="1144800" indent="-230400" latinLnBrk="0">
              <a:buFont typeface="+mj-lt"/>
              <a:buAutoNum type="arabicPeriod"/>
              <a:defRPr sz="1800"/>
            </a:lvl3pPr>
            <a:lvl4pPr latinLnBrk="0"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943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Blac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latinLnBrk="0"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latinLnBrk="0"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latinLnBrk="0"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latinLnBrk="0"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 latinLnBrk="0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 latinLnBrk="0" hangingPunct="1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 latinLnBrk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7A344-6D7C-4984-BF17-9AE7BEB57807}"/>
              </a:ext>
            </a:extLst>
          </p:cNvPr>
          <p:cNvGrpSpPr/>
          <p:nvPr userDrawn="1"/>
        </p:nvGrpSpPr>
        <p:grpSpPr>
          <a:xfrm>
            <a:off x="0" y="6516093"/>
            <a:ext cx="1716737" cy="313861"/>
            <a:chOff x="9574310" y="475081"/>
            <a:chExt cx="1716737" cy="31386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1D1905-60D7-4932-BD69-3101B5A05C21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047" y="488011"/>
              <a:ext cx="0" cy="28800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바닥글 개체 틀 3">
              <a:extLst>
                <a:ext uri="{FF2B5EF4-FFF2-40B4-BE49-F238E27FC236}">
                  <a16:creationId xmlns:a16="http://schemas.microsoft.com/office/drawing/2014/main" id="{ECA9A5FF-CD52-47B4-B8AE-FC54A2D3B886}"/>
                </a:ext>
              </a:extLst>
            </p:cNvPr>
            <p:cNvSpPr txBox="1">
              <a:spLocks/>
            </p:cNvSpPr>
            <p:nvPr/>
          </p:nvSpPr>
          <p:spPr>
            <a:xfrm>
              <a:off x="9574310" y="475081"/>
              <a:ext cx="1689841" cy="313861"/>
            </a:xfrm>
            <a:prstGeom prst="rect">
              <a:avLst/>
            </a:prstGeom>
            <a:ln w="28575" cap="flat" cmpd="sng" algn="ctr">
              <a:noFill/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tx1"/>
                  </a:solidFill>
                </a:rPr>
                <a:t>Hacker’s In </a:t>
              </a:r>
              <a:r>
                <a:rPr lang="en-US" altLang="ko-KR" err="1">
                  <a:solidFill>
                    <a:schemeClr val="tx1"/>
                  </a:solidFill>
                </a:rPr>
                <a:t>inTrusion</a:t>
              </a:r>
              <a:endParaRPr lang="en-US" altLang="ko-KR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CA62D2-8D3B-472E-A60D-AE93019400FD}"/>
              </a:ext>
            </a:extLst>
          </p:cNvPr>
          <p:cNvSpPr txBox="1"/>
          <p:nvPr userDrawn="1"/>
        </p:nvSpPr>
        <p:spPr>
          <a:xfrm>
            <a:off x="1689841" y="6516093"/>
            <a:ext cx="527482" cy="31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B15BF13-0622-4A59-B29F-164774F9CAD9}" type="slidenum">
              <a: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ko-KR" altLang="en-US" sz="1400" b="1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71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582B281-3A5D-4B0E-AA52-1D4FFD570E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Chapter13: Digital Signatures</a:t>
            </a:r>
            <a:endParaRPr lang="ko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F4D4E1BF-6602-4494-A0AA-F33D6D69EB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altLang="ko-KR" dirty="0"/>
              <a:t>Freshman Seminar</a:t>
            </a:r>
          </a:p>
          <a:p>
            <a:r>
              <a:rPr lang="en-US" altLang="ko-KR" dirty="0"/>
              <a:t>2022.02.08</a:t>
            </a:r>
          </a:p>
          <a:p>
            <a:r>
              <a:rPr lang="en-US" altLang="ko-KR" dirty="0" err="1"/>
              <a:t>Sumin</a:t>
            </a:r>
            <a:r>
              <a:rPr lang="en-US" altLang="ko-KR" dirty="0"/>
              <a:t> Sohn</a:t>
            </a:r>
          </a:p>
        </p:txBody>
      </p:sp>
    </p:spTree>
    <p:extLst>
      <p:ext uri="{BB962C8B-B14F-4D97-AF65-F5344CB8AC3E}">
        <p14:creationId xmlns:p14="http://schemas.microsoft.com/office/powerpoint/2010/main" val="2568483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E2A6319-2F31-4F8E-ACE5-14358270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13.2 </a:t>
            </a:r>
            <a:r>
              <a:rPr lang="en-US" altLang="ko-KR" err="1"/>
              <a:t>Elgamal</a:t>
            </a:r>
            <a:r>
              <a:rPr lang="en-US" altLang="ko-KR"/>
              <a:t> Digital Signature Scheme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DA334A-728D-4FA8-92A9-4AEAA05EF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291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260874-4C2B-2A48-8125-ED8F93BBF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Number Theory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940EB9A-5456-B841-924E-F19E110E23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For prime number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ko-KR"/>
                  <a:t>, and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ko-KR"/>
                  <a:t> is primitive root of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kumimoji="1" lang="en-US" altLang="ko-KR"/>
              </a:p>
              <a:p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en-US" altLang="ko-KR"/>
                  <a:t> are distinct for mod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For any integer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ko-KR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/>
                  <a:t> if and only if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≡0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kumimoji="1" lang="en-US" altLang="ko-KR" b="0">
                  <a:ea typeface="Cambria Math" panose="02040503050406030204" pitchFamily="18" charset="0"/>
                </a:endParaRPr>
              </a:p>
              <a:p>
                <a:pPr lvl="1"/>
                <a:r>
                  <a:rPr kumimoji="1" lang="en-US" altLang="ko-KR"/>
                  <a:t>For any integers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ko-KR"/>
                  <a:t>,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en-US" altLang="ko-KR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/>
                  <a:t> if and only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kumimoji="1" lang="en-US" altLang="ko-KR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940EB9A-5456-B841-924E-F19E110E2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318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6B9F3-41F5-2E4C-A243-A36F909B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Elgamal</a:t>
            </a:r>
            <a:r>
              <a:rPr kumimoji="1" lang="en-US" altLang="ko-KR"/>
              <a:t> Digital Signature #1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395F1CD-4B39-2C47-B589-165E19929B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Generate private/public key pairs</a:t>
                </a:r>
              </a:p>
              <a:p>
                <a:pPr lvl="1"/>
                <a:r>
                  <a:rPr kumimoji="1" lang="en-US" altLang="ko-KR"/>
                  <a:t>Generate a random integer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1" lang="en-US" altLang="ko-KR"/>
                  <a:t> such that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1&lt;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kumimoji="1"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ko-KR"/>
                  <a:t>’s private key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1" lang="en-US" altLang="ko-KR"/>
                  <a:t>, and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ko-KR"/>
                  <a:t>’s public key 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ko-KR" b="0"/>
              </a:p>
              <a:p>
                <a:r>
                  <a:rPr kumimoji="1" lang="en-US" altLang="ko-KR"/>
                  <a:t>Signing a message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ko-KR"/>
                  <a:t>,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Choose random integer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en-US" altLang="ko-KR"/>
                  <a:t> such that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1≤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𝐾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1" lang="en-US" altLang="ko-KR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func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1"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kumimoji="1" lang="en-US" altLang="ko-KR">
                        <a:latin typeface="Cambria Math" panose="02040503050406030204" pitchFamily="18" charset="0"/>
                      </a:rPr>
                      <m:t>mod</m:t>
                    </m:r>
                    <m:r>
                      <a:rPr kumimoji="1"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ko-KR">
                        <a:latin typeface="Cambria Math" panose="02040503050406030204" pitchFamily="18" charset="0"/>
                      </a:rPr>
                      <m:t>q</m:t>
                    </m:r>
                    <m:r>
                      <a:rPr kumimoji="1" lang="en-US" altLang="ko-KR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Signature consists of pair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b="0"/>
              </a:p>
              <a:p>
                <a:endParaRPr kumimoji="1"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395F1CD-4B39-2C47-B589-165E19929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524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6B9F3-41F5-2E4C-A243-A36F909B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Elgamal</a:t>
            </a:r>
            <a:r>
              <a:rPr kumimoji="1" lang="en-US" altLang="ko-KR"/>
              <a:t> Digital Signature #2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395F1CD-4B39-2C47-B589-165E19929B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Signature verification</a:t>
                </a:r>
              </a:p>
              <a:p>
                <a:pPr lvl="1"/>
                <a:r>
                  <a:rPr kumimoji="1" lang="en-US" altLang="ko-KR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d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/>
                  <a:t>, then the signature is valid</a:t>
                </a:r>
              </a:p>
              <a:p>
                <a:r>
                  <a:rPr kumimoji="1" lang="en-US" altLang="ko-KR"/>
                  <a:t>Proof of valid verification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d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kumimoji="1" lang="en-US" altLang="ko-KR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kumimoji="1" lang="en-US" altLang="ko-KR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kumimoji="1"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kumimoji="1"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1" lang="en-US" altLang="ko-KR" dirty="0"/>
                          <m:t> 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kumimoji="1" lang="en-US" altLang="ko-KR"/>
              </a:p>
              <a:p>
                <a:pPr lvl="1"/>
                <a:endParaRPr kumimoji="1"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395F1CD-4B39-2C47-B589-165E19929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416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E2A6319-2F31-4F8E-ACE5-14358270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13.4 NIST Digital Signature Algorithm(DSA)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DA334A-728D-4FA8-92A9-4AEAA05EF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088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A9D7E-C259-E14E-BCB5-30BBD022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DSA Approach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86B90-BB03-744B-91C3-4A6869C62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Uses public-key technique</a:t>
            </a:r>
          </a:p>
          <a:p>
            <a:r>
              <a:rPr kumimoji="1" lang="en-US" altLang="ko-KR"/>
              <a:t>Uses an algorithm that is designed to provide only digital signature function</a:t>
            </a:r>
          </a:p>
          <a:p>
            <a:r>
              <a:rPr kumimoji="1" lang="en-US" altLang="ko-KR"/>
              <a:t>It cannot be used for encryption or key exchange</a:t>
            </a:r>
          </a:p>
        </p:txBody>
      </p:sp>
    </p:spTree>
    <p:extLst>
      <p:ext uri="{BB962C8B-B14F-4D97-AF65-F5344CB8AC3E}">
        <p14:creationId xmlns:p14="http://schemas.microsoft.com/office/powerpoint/2010/main" val="768852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307C9-652B-B542-BCBF-7CFCE944B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RSA vs. DSA - RSA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F7D74A1-326E-8C4B-8976-136FEDE92A4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Generating signature</a:t>
                </a:r>
              </a:p>
              <a:p>
                <a:pPr lvl="1"/>
                <a:r>
                  <a:rPr kumimoji="1" lang="en-US" altLang="ko-KR"/>
                  <a:t>Generate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Generate signature by encrypting hash with private key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𝐸𝑛𝑐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𝑃𝑅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kumimoji="1" lang="en-US" altLang="ko-KR" b="0"/>
              </a:p>
              <a:p>
                <a:pPr lvl="1"/>
                <a:r>
                  <a:rPr kumimoji="1" lang="en-US" altLang="ko-KR"/>
                  <a:t>Send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/>
              </a:p>
              <a:p>
                <a:r>
                  <a:rPr kumimoji="1" lang="en-US" altLang="ko-KR"/>
                  <a:t>Validating signature</a:t>
                </a:r>
              </a:p>
              <a:p>
                <a:pPr lvl="1"/>
                <a:r>
                  <a:rPr kumimoji="1" lang="en-US" altLang="ko-KR"/>
                  <a:t>Receive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ko-KR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Generate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 b="0"/>
                  <a:t>Decrypt signature with public key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𝐷𝑒𝑐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kumimoji="1" lang="en-US" altLang="ko-KR" b="0"/>
              </a:p>
              <a:p>
                <a:pPr lvl="1"/>
                <a:r>
                  <a:rPr kumimoji="1" lang="en-US" altLang="ko-KR" b="0"/>
                  <a:t>If calculated hash equals decrypted signature, the signature is valid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F7D74A1-326E-8C4B-8976-136FEDE92A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r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F867D5B-3FB1-6641-A804-9EF9E20B56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73805"/>
            <a:ext cx="5181600" cy="296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54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307C9-652B-B542-BCBF-7CFCE944B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RSA vs. DSA - DSA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F7D74A1-326E-8C4B-8976-136FEDE92A4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R"/>
                  <a:t>Generating signature</a:t>
                </a:r>
              </a:p>
              <a:p>
                <a:pPr lvl="1"/>
                <a:r>
                  <a:rPr kumimoji="1" lang="en-US" altLang="ko-KR"/>
                  <a:t>Generate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>
                        <a:latin typeface="Cambria Math" panose="02040503050406030204" pitchFamily="18" charset="0"/>
                      </a:rPr>
                      <m:t>m</m:t>
                    </m:r>
                    <m:r>
                      <a:rPr kumimoji="1"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Generate signature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kumimoji="1" lang="en-US" altLang="ko-KR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𝑃𝑅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ko-KR"/>
                  <a:t> and random number </a:t>
                </a:r>
                <a14:m>
                  <m:oMath xmlns:m="http://schemas.openxmlformats.org/officeDocument/2006/math"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b="0" i="1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R"/>
                  <a:t>with signing function</a:t>
                </a:r>
                <a:br>
                  <a:rPr kumimoji="1" lang="en-US" altLang="ko-KR" b="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𝑆𝑖𝑔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𝑃𝑅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Send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i="1"/>
              </a:p>
              <a:p>
                <a:r>
                  <a:rPr kumimoji="1" lang="en-US" altLang="ko-KR"/>
                  <a:t>Validating signature</a:t>
                </a:r>
              </a:p>
              <a:p>
                <a:pPr lvl="1"/>
                <a:r>
                  <a:rPr kumimoji="1" lang="en-US" altLang="ko-KR"/>
                  <a:t>Receive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ko-KR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Generate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Go through verification function</a:t>
                </a:r>
                <a:br>
                  <a:rPr kumimoji="1" lang="en-US" altLang="ko-KR"/>
                </a:b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𝑉𝑒𝑟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𝑃𝑈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If result of verification function equals to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en-US" altLang="ko-KR"/>
                  <a:t>, the signature is valid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F7D74A1-326E-8C4B-8976-136FEDE92A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t="-261" r="-353" b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F867D5B-3FB1-6641-A804-9EF9E20B56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73805"/>
            <a:ext cx="5181600" cy="296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68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7588A-F869-1C4F-8013-788434BE4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DSA Details #1</a:t>
            </a:r>
            <a:endParaRPr kumimoji="1" lang="ko-KR" altLang="en-US"/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76717408-1E81-134E-A4B9-9A1B6595A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197" b="51321"/>
          <a:stretch/>
        </p:blipFill>
        <p:spPr>
          <a:xfrm>
            <a:off x="584681" y="1498985"/>
            <a:ext cx="5511319" cy="3127879"/>
          </a:xfrm>
          <a:prstGeom prst="rect">
            <a:avLst/>
          </a:prstGeom>
        </p:spPr>
      </p:pic>
      <p:pic>
        <p:nvPicPr>
          <p:cNvPr id="10" name="내용 개체 틀 3">
            <a:extLst>
              <a:ext uri="{FF2B5EF4-FFF2-40B4-BE49-F238E27FC236}">
                <a16:creationId xmlns:a16="http://schemas.microsoft.com/office/drawing/2014/main" id="{8E1DA03C-F1BC-5248-8771-D61F1B470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5" t="29221" b="13667"/>
          <a:stretch/>
        </p:blipFill>
        <p:spPr>
          <a:xfrm>
            <a:off x="7238732" y="3132752"/>
            <a:ext cx="3803904" cy="3669811"/>
          </a:xfrm>
          <a:prstGeom prst="rect">
            <a:avLst/>
          </a:prstGeom>
        </p:spPr>
      </p:pic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C23310F4-121A-F441-B427-BE76101A9E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80" r="42197" b="33874"/>
          <a:stretch/>
        </p:blipFill>
        <p:spPr>
          <a:xfrm>
            <a:off x="584681" y="4764024"/>
            <a:ext cx="5511319" cy="896112"/>
          </a:xfrm>
          <a:prstGeom prst="rect">
            <a:avLst/>
          </a:prstGeom>
        </p:spPr>
      </p:pic>
      <p:pic>
        <p:nvPicPr>
          <p:cNvPr id="12" name="내용 개체 틀 3">
            <a:extLst>
              <a:ext uri="{FF2B5EF4-FFF2-40B4-BE49-F238E27FC236}">
                <a16:creationId xmlns:a16="http://schemas.microsoft.com/office/drawing/2014/main" id="{47403692-23F7-ED4B-969E-F0A99B586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41" r="42197" b="16513"/>
          <a:stretch/>
        </p:blipFill>
        <p:spPr>
          <a:xfrm>
            <a:off x="584680" y="5660136"/>
            <a:ext cx="5511319" cy="896112"/>
          </a:xfrm>
          <a:prstGeom prst="rect">
            <a:avLst/>
          </a:prstGeom>
        </p:spPr>
      </p:pic>
      <p:pic>
        <p:nvPicPr>
          <p:cNvPr id="13" name="내용 개체 틀 3">
            <a:extLst>
              <a:ext uri="{FF2B5EF4-FFF2-40B4-BE49-F238E27FC236}">
                <a16:creationId xmlns:a16="http://schemas.microsoft.com/office/drawing/2014/main" id="{DAA7262D-B293-1F47-82BB-4A6B2FE64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054" r="42197"/>
          <a:stretch/>
        </p:blipFill>
        <p:spPr>
          <a:xfrm>
            <a:off x="6385025" y="533361"/>
            <a:ext cx="5511319" cy="896112"/>
          </a:xfrm>
          <a:prstGeom prst="rect">
            <a:avLst/>
          </a:prstGeom>
        </p:spPr>
      </p:pic>
      <p:pic>
        <p:nvPicPr>
          <p:cNvPr id="14" name="내용 개체 틀 3">
            <a:extLst>
              <a:ext uri="{FF2B5EF4-FFF2-40B4-BE49-F238E27FC236}">
                <a16:creationId xmlns:a16="http://schemas.microsoft.com/office/drawing/2014/main" id="{4CE00BA5-35DD-7A48-9195-5EA30B768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05" b="74432"/>
          <a:stretch/>
        </p:blipFill>
        <p:spPr>
          <a:xfrm>
            <a:off x="7238732" y="1489841"/>
            <a:ext cx="3803904" cy="164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76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A1FC0D-9A18-524A-B931-8E7F948D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DSA Details #2</a:t>
            </a:r>
            <a:endParaRPr kumimoji="1"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F628BA3-9DF1-FA4C-9B5C-C6494639F7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54134"/>
          <a:stretch/>
        </p:blipFill>
        <p:spPr>
          <a:xfrm>
            <a:off x="5449647" y="2350008"/>
            <a:ext cx="6398467" cy="3749039"/>
          </a:xfrm>
          <a:prstGeom prst="rect">
            <a:avLst/>
          </a:prstGeom>
        </p:spPr>
      </p:pic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3E7B9DAA-A00F-674A-B3E1-1765A96DE5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359" b="55428"/>
          <a:stretch/>
        </p:blipFill>
        <p:spPr>
          <a:xfrm>
            <a:off x="0" y="2401937"/>
            <a:ext cx="6325580" cy="365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46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D0E7C-D031-4128-85A3-067662DAE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6110BC-B368-49BD-95C3-98B07DF51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13.1 Digital Signature</a:t>
            </a:r>
          </a:p>
          <a:p>
            <a:r>
              <a:rPr lang="en-US" altLang="ko-KR"/>
              <a:t>13.2 </a:t>
            </a:r>
            <a:r>
              <a:rPr lang="en-US" altLang="ko-KR" err="1"/>
              <a:t>Elgamal</a:t>
            </a:r>
            <a:r>
              <a:rPr lang="en-US" altLang="ko-KR"/>
              <a:t> Digital Signature Scheme</a:t>
            </a:r>
          </a:p>
          <a:p>
            <a:r>
              <a:rPr lang="en-US" altLang="ko-KR"/>
              <a:t>13.4 NIST Digital Signature Algorithm</a:t>
            </a:r>
          </a:p>
          <a:p>
            <a:r>
              <a:rPr lang="en-US" altLang="ko-KR"/>
              <a:t>13.5 Elliptic Curve Digital Signature Algorithm</a:t>
            </a:r>
          </a:p>
        </p:txBody>
      </p:sp>
    </p:spTree>
    <p:extLst>
      <p:ext uri="{BB962C8B-B14F-4D97-AF65-F5344CB8AC3E}">
        <p14:creationId xmlns:p14="http://schemas.microsoft.com/office/powerpoint/2010/main" val="1777011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949FAA1-4D5F-4F54-9579-E4B6E962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DSA Proof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CDCAF0CE-5A1A-414B-9CE3-AF9DC73E0B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sign</a:t>
                </a:r>
                <a:endParaRPr lang="en-US" altLang="ko-KR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</m:d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xr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US" altLang="ko-KR" b="0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𝑥𝑟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ko-KR" b="0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ko-KR" b="0" dirty="0"/>
              </a:p>
              <a:p>
                <a:r>
                  <a:rPr lang="en-US" altLang="ko-KR" dirty="0"/>
                  <a:t>verification</a:t>
                </a:r>
                <a:endParaRPr lang="en-US" altLang="ko-KR" b="0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ko-KR" b="0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𝑟𝑤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𝑚𝑜𝑑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</m:sSup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ko-KR" b="0" dirty="0"/>
                  <a:t> 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ko-KR" b="0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𝑥𝑟𝑤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𝑥𝑟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ko-KR" b="0" dirty="0"/>
              </a:p>
            </p:txBody>
          </p:sp>
        </mc:Choice>
        <mc:Fallback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CDCAF0CE-5A1A-414B-9CE3-AF9DC73E0B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6155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58497-1E2C-044B-9043-268E43EDB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Characteristics of DSA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91F06A6-F8C6-C344-A099-7F546B36D8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Secret value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/>
                  <a:t> must be unique for each message</a:t>
                </a:r>
              </a:p>
              <a:p>
                <a:r>
                  <a:rPr kumimoji="1" lang="en-US" altLang="ko-KR"/>
                  <a:t>Given difficulty of taking discrete logarithms, it is infeasible for an opponent to recover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/>
                  <a:t> from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en-US" altLang="ko-KR"/>
                  <a:t> or to recover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ko-KR"/>
                  <a:t> from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kumimoji="1" lang="en-US" altLang="ko-KR"/>
              </a:p>
              <a:p>
                <a:r>
                  <a:rPr kumimoji="1" lang="en-US" altLang="ko-KR"/>
                  <a:t>Resulting element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en-US" altLang="ko-KR"/>
                  <a:t> doesn’t depend on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Computationally demanding tasks can be precalculated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ko-KR"/>
                  <a:t> can be computed ahead of time</a:t>
                </a:r>
              </a:p>
              <a:p>
                <a:pPr lvl="2"/>
                <a:r>
                  <a:rPr kumimoji="1" lang="en-US" altLang="ko-KR"/>
                  <a:t>Also,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/>
                  <a:t> can be computed precalculated</a:t>
                </a:r>
              </a:p>
              <a:p>
                <a:pPr lvl="1"/>
                <a:endParaRPr kumimoji="1"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91F06A6-F8C6-C344-A099-7F546B36D8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557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E2A6319-2F31-4F8E-ACE5-14358270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13.5 Elliptic Curve Digital Signature Algorithm(ECDSA)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DA334A-728D-4FA8-92A9-4AEAA05EF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423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85A56-D8AB-2B4F-ABDD-74B5BAAF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ECDSA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858D597-36F2-314A-AA2A-2818BDF0BD3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R"/>
                  <a:t>Global domain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ko-KR"/>
                  <a:t>: prime number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ko-KR"/>
                  <a:t>: Integers that specify the elliptic curve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kumimoji="1" lang="en-US" altLang="ko-KR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en-US" altLang="ko-KR"/>
                  <a:t>: base point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/>
                  <a:t>: Order of point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en-US" altLang="ko-KR"/>
                  <a:t>,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𝑛𝐺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kumimoji="1" lang="en-US" altLang="ko-KR"/>
              </a:p>
              <a:p>
                <a:r>
                  <a:rPr kumimoji="1" lang="en-US" altLang="ko-KR"/>
                  <a:t>Key generation</a:t>
                </a:r>
              </a:p>
              <a:p>
                <a:pPr lvl="1"/>
                <a:r>
                  <a:rPr kumimoji="1" lang="en-US" altLang="ko-KR"/>
                  <a:t>Select a random integer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en-US" altLang="ko-KR"/>
                  <a:t>,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−1]</m:t>
                    </m:r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Compute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𝑑𝐺</m:t>
                    </m:r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Public key is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ko-KR"/>
                  <a:t> and private key is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kumimoji="1" lang="en-US" altLang="ko-KR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858D597-36F2-314A-AA2A-2818BDF0BD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059" t="-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D782D69-C712-D448-808D-0173CCD3744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340096" cy="4664075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dirty="0"/>
                  <a:t>Signature generation for message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Select random unique integer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kumimoji="1" lang="en-US" altLang="ko-KR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kumimoji="1" lang="en-US" altLang="ko-KR" dirty="0"/>
                  <a:t>Compute point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𝑘𝐺</m:t>
                    </m:r>
                  </m:oMath>
                </a14:m>
                <a:endParaRPr kumimoji="1" lang="en-US" altLang="ko-KR" b="0" dirty="0"/>
              </a:p>
              <a:p>
                <a:pPr lvl="1"/>
                <a:r>
                  <a:rPr kumimoji="1" lang="en-US" altLang="ko-KR" dirty="0"/>
                  <a:t>Compute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Compute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Signature of message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ko-KR" dirty="0"/>
                  <a:t> is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dirty="0"/>
              </a:p>
              <a:p>
                <a:r>
                  <a:rPr kumimoji="1" lang="en-US" altLang="ko-KR" dirty="0"/>
                  <a:t>Verification</a:t>
                </a:r>
              </a:p>
              <a:p>
                <a:pPr lvl="1"/>
                <a:r>
                  <a:rPr kumimoji="1" lang="en-US" altLang="ko-KR" dirty="0"/>
                  <a:t>Compute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ko-KR" b="0" dirty="0"/>
              </a:p>
              <a:p>
                <a:pPr lvl="1"/>
                <a:r>
                  <a:rPr kumimoji="1" lang="en-US" altLang="ko-KR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𝑒𝑤</m:t>
                    </m:r>
                  </m:oMath>
                </a14:m>
                <a:r>
                  <a:rPr kumimoji="1"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𝑟𝑤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Compute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If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en-US" altLang="ko-KR" dirty="0"/>
                  <a:t>, where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dirty="0"/>
                  <a:t>, message is valid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D782D69-C712-D448-808D-0173CCD374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340096" cy="4664075"/>
              </a:xfrm>
              <a:blipFill>
                <a:blip r:embed="rId4"/>
                <a:stretch>
                  <a:fillRect l="-1027" t="-653" b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884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33A6ECE-E07B-46E9-9B3E-7A5155B4C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ECDSA Proof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5DB92A7D-1374-4793-A87A-3650C82836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ko-KR" b="0" dirty="0"/>
              </a:p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ko-KR" dirty="0"/>
              </a:p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𝑤𝑒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𝑤𝑑𝑟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𝑒𝑤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𝑟𝑤</m:t>
                    </m:r>
                  </m:oMath>
                </a14:m>
                <a:endParaRPr kumimoji="1" lang="en-US" altLang="ko-KR" dirty="0"/>
              </a:p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ko-KR" dirty="0"/>
              </a:p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𝑑𝐺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𝑘𝐺</m:t>
                    </m:r>
                  </m:oMath>
                </a14:m>
                <a:endParaRPr kumimoji="1" lang="en-US" altLang="ko-KR" b="0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5DB92A7D-1374-4793-A87A-3650C82836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7297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85A56-D8AB-2B4F-ABDD-74B5BAAF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ECDSA Diagram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858D597-36F2-314A-AA2A-2818BDF0BD3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kumimoji="1" lang="en-US" altLang="ko-KR"/>
                  <a:t>Global domain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ko-KR"/>
              </a:p>
              <a:p>
                <a:r>
                  <a:rPr kumimoji="1" lang="en-US" altLang="ko-KR"/>
                  <a:t>Private key / Public key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en-US" altLang="ko-KR"/>
                  <a:t> /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𝑑𝐺</m:t>
                    </m:r>
                  </m:oMath>
                </a14:m>
                <a:endParaRPr kumimoji="1" lang="en-US" altLang="ko-KR"/>
              </a:p>
              <a:p>
                <a:r>
                  <a:rPr kumimoji="1" lang="en-US" altLang="ko-KR"/>
                  <a:t>Signing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b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𝑘𝐺</m:t>
                    </m:r>
                  </m:oMath>
                </a14:m>
                <a:endParaRPr kumimoji="1" lang="en-US" altLang="ko-KR" b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𝑑𝑟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/>
                  <a:t>,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b="0"/>
              </a:p>
              <a:p>
                <a:r>
                  <a:rPr kumimoji="1" lang="en-US" altLang="ko-KR"/>
                  <a:t>Validating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ko-KR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𝑒𝑤</m:t>
                    </m:r>
                  </m:oMath>
                </a14:m>
                <a:r>
                  <a:rPr kumimoji="1" lang="en-US" altLang="ko-KR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𝑟𝑤</m:t>
                    </m:r>
                  </m:oMath>
                </a14:m>
                <a:endParaRPr kumimoji="1"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ko-KR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kumimoji="1" lang="en-US" altLang="ko-KR"/>
              </a:p>
              <a:p>
                <a:pPr lvl="1"/>
                <a:endParaRPr kumimoji="1" lang="en-US" altLang="ko-KR"/>
              </a:p>
              <a:p>
                <a:pPr lvl="1"/>
                <a:endParaRPr kumimoji="1" lang="en-US" altLang="ko-KR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858D597-36F2-314A-AA2A-2818BDF0BD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941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1145762-9516-644A-B655-A51A52564B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73812" y="504911"/>
            <a:ext cx="5618187" cy="598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79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D0E7C-D031-4128-85A3-067662DAE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Conclusion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6110BC-B368-49BD-95C3-98B07DF51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/>
              <a:t>Present an overview of the digital signature process </a:t>
            </a:r>
          </a:p>
          <a:p>
            <a:r>
              <a:rPr lang="en" altLang="ko-KR"/>
              <a:t>Understand the </a:t>
            </a:r>
            <a:r>
              <a:rPr lang="en" altLang="ko-KR" err="1"/>
              <a:t>Elgamal</a:t>
            </a:r>
            <a:r>
              <a:rPr lang="en" altLang="ko-KR"/>
              <a:t> digital signature scheme</a:t>
            </a:r>
          </a:p>
          <a:p>
            <a:r>
              <a:rPr lang="en" altLang="ko-KR"/>
              <a:t>Understand the NIST digital signature scheme</a:t>
            </a:r>
          </a:p>
          <a:p>
            <a:r>
              <a:rPr lang="en" altLang="ko-KR"/>
              <a:t>Understand the elliptic curve digital signature scheme</a:t>
            </a:r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6758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E2A6319-2F31-4F8E-ACE5-14358270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13.1 Digital Signature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DA334A-728D-4FA8-92A9-4AEAA05EF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947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260874-4C2B-2A48-8125-ED8F93BBF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Properties of Digital Signature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40EB9A-5456-B841-924E-F19E110E2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Need for digital signature</a:t>
            </a:r>
          </a:p>
          <a:p>
            <a:pPr lvl="1"/>
            <a:r>
              <a:rPr kumimoji="1" lang="en-US" altLang="ko-KR"/>
              <a:t>Message authentication protects 2 parties who exchange messages from any third party but it does not protect the 2 parties against each other</a:t>
            </a:r>
          </a:p>
          <a:p>
            <a:pPr lvl="1"/>
            <a:r>
              <a:rPr kumimoji="1" lang="en-US" altLang="ko-KR"/>
              <a:t>Example</a:t>
            </a:r>
          </a:p>
          <a:p>
            <a:pPr lvl="2"/>
            <a:r>
              <a:rPr kumimoji="1" lang="en-US" altLang="ko-KR"/>
              <a:t>Mary may forge a different message and claim that it came from John</a:t>
            </a:r>
          </a:p>
          <a:p>
            <a:pPr lvl="2"/>
            <a:r>
              <a:rPr kumimoji="1" lang="en-US" altLang="ko-KR"/>
              <a:t>John can deny sending the message</a:t>
            </a:r>
          </a:p>
          <a:p>
            <a:r>
              <a:rPr kumimoji="1" lang="en-US" altLang="ko-KR"/>
              <a:t>Properties of digital signature</a:t>
            </a:r>
          </a:p>
          <a:p>
            <a:pPr lvl="1"/>
            <a:r>
              <a:rPr kumimoji="1" lang="en-US" altLang="ko-KR"/>
              <a:t>It must verify the author and the date and time of the signature</a:t>
            </a:r>
          </a:p>
          <a:p>
            <a:pPr lvl="1"/>
            <a:r>
              <a:rPr kumimoji="1" lang="en-US" altLang="ko-KR"/>
              <a:t>It must authenticate the contents at the time of the signature</a:t>
            </a:r>
          </a:p>
          <a:p>
            <a:pPr lvl="1"/>
            <a:r>
              <a:rPr kumimoji="1" lang="en-US" altLang="ko-KR"/>
              <a:t>It must be verifiable by third parties, to resolve disputes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2039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66EA92-6884-9A40-97C2-14401307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Attacks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F81EAF-04CF-6747-A723-13F0420E4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Key-only attack</a:t>
            </a:r>
          </a:p>
          <a:p>
            <a:pPr lvl="1"/>
            <a:r>
              <a:rPr kumimoji="1" lang="en-US" altLang="ko-KR" dirty="0"/>
              <a:t>C only knows A’s public key</a:t>
            </a:r>
          </a:p>
          <a:p>
            <a:r>
              <a:rPr kumimoji="1" lang="en-US" altLang="ko-KR" dirty="0"/>
              <a:t>Known message attack</a:t>
            </a:r>
          </a:p>
          <a:p>
            <a:pPr lvl="1"/>
            <a:r>
              <a:rPr kumimoji="1" lang="en-US" altLang="ko-KR" dirty="0"/>
              <a:t>C is given access to set of messages and their signatures</a:t>
            </a:r>
          </a:p>
        </p:txBody>
      </p:sp>
    </p:spTree>
    <p:extLst>
      <p:ext uri="{BB962C8B-B14F-4D97-AF65-F5344CB8AC3E}">
        <p14:creationId xmlns:p14="http://schemas.microsoft.com/office/powerpoint/2010/main" val="2208431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37C6A-44F9-8B42-8183-F085D29F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Chosen Message Attacks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EB2B43-F0DE-E84F-AC8B-DDDF11F4A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Generic chosen message attack</a:t>
            </a:r>
          </a:p>
          <a:p>
            <a:pPr lvl="1"/>
            <a:r>
              <a:rPr lang="en" altLang="ko-KR" dirty="0"/>
              <a:t>C chooses a list of messages before attempting to breaks A’s signature scheme, independent of A’s public key </a:t>
            </a:r>
            <a:endParaRPr kumimoji="1" lang="en-US" altLang="ko-KR" dirty="0"/>
          </a:p>
          <a:p>
            <a:r>
              <a:rPr kumimoji="1" lang="en-US" altLang="ko-KR" dirty="0"/>
              <a:t>Directed chosen message attack</a:t>
            </a:r>
          </a:p>
          <a:p>
            <a:pPr lvl="1"/>
            <a:r>
              <a:rPr lang="en" altLang="ko-KR" dirty="0"/>
              <a:t>List of messages to be signed is chosen after C knows A’s public key but before any signatures are seen</a:t>
            </a:r>
            <a:endParaRPr kumimoji="1" lang="en-US" altLang="ko-KR" dirty="0"/>
          </a:p>
          <a:p>
            <a:r>
              <a:rPr kumimoji="1" lang="en-US" altLang="ko-KR" dirty="0"/>
              <a:t>Adaptive chosen message attack</a:t>
            </a:r>
          </a:p>
          <a:p>
            <a:pPr lvl="1"/>
            <a:r>
              <a:rPr lang="en" altLang="ko-KR" dirty="0"/>
              <a:t>C is allowed to use A as an oracle</a:t>
            </a:r>
          </a:p>
          <a:p>
            <a:pPr lvl="1"/>
            <a:r>
              <a:rPr lang="en" altLang="ko-KR" dirty="0"/>
              <a:t>C may request from A signatures of messages that depend on previously obtained message-signature pairs </a:t>
            </a:r>
          </a:p>
          <a:p>
            <a:pPr lvl="1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244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21334-4CB8-B54B-93FD-50E161C94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Forgeries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A868E24-2B62-C149-8B69-7F147C8A8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Total break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en-US" altLang="ko-KR"/>
                  <a:t> determines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ko-KR"/>
                  <a:t>’s private key</a:t>
                </a:r>
              </a:p>
              <a:p>
                <a:r>
                  <a:rPr kumimoji="1" lang="en-US" altLang="ko-KR"/>
                  <a:t>Universal forgery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en-US" altLang="ko-KR"/>
                  <a:t> finds a efficient signing algorithm that provides an equivalent way of constructing signatures on arbitrary message</a:t>
                </a:r>
              </a:p>
              <a:p>
                <a:r>
                  <a:rPr kumimoji="1" lang="en-US" altLang="ko-KR"/>
                  <a:t>Selective forgery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en-US" altLang="ko-KR"/>
                  <a:t> forges a signature for a particular message chosen by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kumimoji="1" lang="en-US" altLang="ko-KR"/>
              </a:p>
              <a:p>
                <a:r>
                  <a:rPr kumimoji="1" lang="en-US" altLang="ko-KR"/>
                  <a:t>Existential forgery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en-US" altLang="ko-KR"/>
                  <a:t> forges a signature for at least one message that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en-US" altLang="ko-KR"/>
                  <a:t> has no control over it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A868E24-2B62-C149-8B69-7F147C8A8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14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6A50E-6D73-9540-B3ED-96290876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Digital Signature Requirements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5AAC93-B007-6249-ABA0-C90D4C193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Signature must be a bit pattern that depends on the message being signed</a:t>
            </a:r>
          </a:p>
          <a:p>
            <a:r>
              <a:rPr kumimoji="1" lang="en-US" altLang="ko-KR" dirty="0"/>
              <a:t>Signature must use some information unique to the sender</a:t>
            </a:r>
          </a:p>
          <a:p>
            <a:r>
              <a:rPr kumimoji="1" lang="en-US" altLang="ko-KR" dirty="0"/>
              <a:t>It must be relatively easy to produce the digital signature</a:t>
            </a:r>
          </a:p>
          <a:p>
            <a:r>
              <a:rPr kumimoji="1" lang="en-US" altLang="ko-KR" dirty="0"/>
              <a:t>It must be relatively easy to recognize and verify the signature</a:t>
            </a:r>
          </a:p>
          <a:p>
            <a:r>
              <a:rPr kumimoji="1" lang="en-US" altLang="ko-KR" dirty="0"/>
              <a:t>It must be computationally infeasible to forge a digital signature</a:t>
            </a:r>
          </a:p>
          <a:p>
            <a:pPr lvl="1"/>
            <a:r>
              <a:rPr kumimoji="1" lang="en-US" altLang="ko-KR" dirty="0"/>
              <a:t>Infeasible to construct a new message for an existing digital signature </a:t>
            </a:r>
          </a:p>
          <a:p>
            <a:pPr lvl="1"/>
            <a:r>
              <a:rPr kumimoji="1" lang="en-US" altLang="ko-KR" dirty="0"/>
              <a:t>Infeasible to construct a fraudulent digital signature for a given message</a:t>
            </a:r>
          </a:p>
          <a:p>
            <a:r>
              <a:rPr kumimoji="1" lang="en-US" altLang="ko-KR" dirty="0"/>
              <a:t>It must be practical to retain a copy of the digital signature in storage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393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BB412-DF7B-844B-86AD-DF6508ED8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Direct Digital Signature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A4F523-0EEC-8845-AD55-955FDE74D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/>
              <a:t>Definition</a:t>
            </a:r>
          </a:p>
          <a:p>
            <a:pPr lvl="1"/>
            <a:r>
              <a:rPr kumimoji="1" lang="en-US" altLang="ko-KR"/>
              <a:t>Digital signature scheme that involves only communicating parties(source, destination)</a:t>
            </a:r>
          </a:p>
          <a:p>
            <a:r>
              <a:rPr kumimoji="1" lang="en-US" altLang="ko-KR"/>
              <a:t>Scheme</a:t>
            </a:r>
          </a:p>
          <a:p>
            <a:pPr lvl="1"/>
            <a:r>
              <a:rPr kumimoji="1" lang="en-US" altLang="ko-KR"/>
              <a:t>Encrypting entire message plus signature with a shared secret key</a:t>
            </a:r>
          </a:p>
          <a:p>
            <a:pPr lvl="2"/>
            <a:r>
              <a:rPr kumimoji="1" lang="en-US" altLang="ko-KR"/>
              <a:t>Important to perform signature function first then an outer confidentiality function</a:t>
            </a:r>
          </a:p>
          <a:p>
            <a:pPr lvl="2"/>
            <a:r>
              <a:rPr kumimoji="1" lang="en-US" altLang="ko-KR"/>
              <a:t>If signature if performed on an encrypted message, the third party also needs to access the shared secret key in case of dispute</a:t>
            </a:r>
          </a:p>
          <a:p>
            <a:r>
              <a:rPr kumimoji="1" lang="en-US" altLang="ko-KR"/>
              <a:t>Validity</a:t>
            </a:r>
          </a:p>
          <a:p>
            <a:pPr lvl="1"/>
            <a:r>
              <a:rPr kumimoji="1" lang="en-US" altLang="ko-KR"/>
              <a:t>Validity of the scheme depends on the security of the sender’s private key</a:t>
            </a:r>
          </a:p>
          <a:p>
            <a:pPr lvl="1"/>
            <a:r>
              <a:rPr kumimoji="1" lang="en-US" altLang="ko-KR"/>
              <a:t>Administrative controls related to security of private keys may be employed</a:t>
            </a:r>
          </a:p>
          <a:p>
            <a:pPr lvl="2"/>
            <a:r>
              <a:rPr kumimoji="1" lang="en-US" altLang="ko-KR"/>
              <a:t>Case of private key stolen or forgery</a:t>
            </a:r>
          </a:p>
          <a:p>
            <a:pPr lvl="2"/>
            <a:r>
              <a:rPr kumimoji="1" lang="en-US" altLang="ko-KR"/>
              <a:t>Timestamp could also be included for revocation of compromised keys</a:t>
            </a:r>
          </a:p>
        </p:txBody>
      </p:sp>
    </p:spTree>
    <p:extLst>
      <p:ext uri="{BB962C8B-B14F-4D97-AF65-F5344CB8AC3E}">
        <p14:creationId xmlns:p14="http://schemas.microsoft.com/office/powerpoint/2010/main" val="2068144305"/>
      </p:ext>
    </p:extLst>
  </p:cSld>
  <p:clrMapOvr>
    <a:masterClrMapping/>
  </p:clrMapOvr>
</p:sld>
</file>

<file path=ppt/theme/theme1.xml><?xml version="1.0" encoding="utf-8"?>
<a:theme xmlns:a="http://schemas.openxmlformats.org/drawingml/2006/main" name="One L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Britannic Bold"/>
        <a:ea typeface="본명조 Heavy"/>
        <a:cs typeface=""/>
      </a:majorFont>
      <a:minorFont>
        <a:latin typeface="Amaranth"/>
        <a:ea typeface="본고딕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EDE3412-EFF5-4690-9B6E-675B9B7DDBD1}" vid="{D35ADE08-6298-4040-BCAC-3488955857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220128_FS12_김재유</Template>
  <TotalTime>171</TotalTime>
  <Words>1389</Words>
  <Application>Microsoft Office PowerPoint</Application>
  <PresentationFormat>와이드스크린</PresentationFormat>
  <Paragraphs>183</Paragraphs>
  <Slides>26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Arial</vt:lpstr>
      <vt:lpstr>Consolas</vt:lpstr>
      <vt:lpstr>본고딕 KR Regular</vt:lpstr>
      <vt:lpstr>Britannic Bold</vt:lpstr>
      <vt:lpstr>Wingdings</vt:lpstr>
      <vt:lpstr>Amaranth</vt:lpstr>
      <vt:lpstr>Cambria Math</vt:lpstr>
      <vt:lpstr>One List</vt:lpstr>
      <vt:lpstr>Chapter13: Digital Signatures</vt:lpstr>
      <vt:lpstr>Contents</vt:lpstr>
      <vt:lpstr>13.1 Digital Signature</vt:lpstr>
      <vt:lpstr>Properties of Digital Signature</vt:lpstr>
      <vt:lpstr>Attacks</vt:lpstr>
      <vt:lpstr>Chosen Message Attacks</vt:lpstr>
      <vt:lpstr>Forgeries</vt:lpstr>
      <vt:lpstr>Digital Signature Requirements</vt:lpstr>
      <vt:lpstr>Direct Digital Signature</vt:lpstr>
      <vt:lpstr>13.2 Elgamal Digital Signature Scheme</vt:lpstr>
      <vt:lpstr>Number Theory</vt:lpstr>
      <vt:lpstr>Elgamal Digital Signature #1</vt:lpstr>
      <vt:lpstr>Elgamal Digital Signature #2</vt:lpstr>
      <vt:lpstr>13.4 NIST Digital Signature Algorithm(DSA)</vt:lpstr>
      <vt:lpstr>DSA Approach</vt:lpstr>
      <vt:lpstr>RSA vs. DSA - RSA</vt:lpstr>
      <vt:lpstr>RSA vs. DSA - DSA</vt:lpstr>
      <vt:lpstr>DSA Details #1</vt:lpstr>
      <vt:lpstr>DSA Details #2</vt:lpstr>
      <vt:lpstr>DSA Proof</vt:lpstr>
      <vt:lpstr>Characteristics of DSA</vt:lpstr>
      <vt:lpstr>13.5 Elliptic Curve Digital Signature Algorithm(ECDSA)</vt:lpstr>
      <vt:lpstr>ECDSA</vt:lpstr>
      <vt:lpstr>ECDSA Proof</vt:lpstr>
      <vt:lpstr>ECDSA Diagram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Ch12: Message Authentication Codes</dc:title>
  <dc:creator>김재윤</dc:creator>
  <cp:lastModifiedBy>손 수민</cp:lastModifiedBy>
  <cp:revision>3</cp:revision>
  <cp:lastPrinted>2016-11-28T00:53:03Z</cp:lastPrinted>
  <dcterms:created xsi:type="dcterms:W3CDTF">2022-01-27T19:04:50Z</dcterms:created>
  <dcterms:modified xsi:type="dcterms:W3CDTF">2022-02-07T15:30:11Z</dcterms:modified>
</cp:coreProperties>
</file>